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Number of records</a:t>
            </a:r>
            <a:r>
              <a:rPr lang="en-US" baseline="0" dirty="0" smtClean="0"/>
              <a:t> scraped</a:t>
            </a:r>
            <a:endParaRPr lang="en-US" dirty="0"/>
          </a:p>
        </c:rich>
      </c:tx>
      <c:layout>
        <c:manualLayout>
          <c:xMode val="edge"/>
          <c:yMode val="edge"/>
          <c:x val="0.23778116797900262"/>
          <c:y val="9.375E-2"/>
        </c:manualLayout>
      </c:layout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Sources of Photos</c:v>
                </c:pt>
              </c:strCache>
            </c:strRef>
          </c:tx>
          <c:dLbls>
            <c:dLbl>
              <c:idx val="0"/>
              <c:layout>
                <c:manualLayout>
                  <c:x val="-0.23535219816272965"/>
                  <c:y val="-0.1314015748031496"/>
                </c:manualLayout>
              </c:layout>
              <c:spPr/>
              <c:txPr>
                <a:bodyPr/>
                <a:lstStyle/>
                <a:p>
                  <a:pPr>
                    <a:defRPr sz="2400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spPr/>
              <c:txPr>
                <a:bodyPr/>
                <a:lstStyle/>
                <a:p>
                  <a:pPr>
                    <a:defRPr sz="2400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spPr/>
              <c:txPr>
                <a:bodyPr/>
                <a:lstStyle/>
                <a:p>
                  <a:pPr>
                    <a:defRPr sz="2400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Sheet1!$A$2:$A$4</c:f>
              <c:strCache>
                <c:ptCount val="3"/>
                <c:pt idx="0">
                  <c:v>University of Arizona, CCP</c:v>
                </c:pt>
                <c:pt idx="1">
                  <c:v>US Govt. Archives</c:v>
                </c:pt>
                <c:pt idx="2">
                  <c:v>Library of Congress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2664</c:v>
                </c:pt>
                <c:pt idx="1">
                  <c:v>526</c:v>
                </c:pt>
                <c:pt idx="2">
                  <c:v>744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56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6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2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9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9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77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1D6CA-9202-42DB-9EA4-4C0FE541BEA9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5B43D-6999-4D45-852C-22520796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8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2.t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2123" y="1828800"/>
            <a:ext cx="311976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ndalus" pitchFamily="18" charset="-78"/>
                <a:ea typeface="Tahoma" pitchFamily="34" charset="0"/>
                <a:cs typeface="Andalus" pitchFamily="18" charset="-78"/>
              </a:rPr>
              <a:t>Geotagging </a:t>
            </a:r>
          </a:p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ndalus" pitchFamily="18" charset="-78"/>
                <a:ea typeface="Tahoma" pitchFamily="34" charset="0"/>
                <a:cs typeface="Andalus" pitchFamily="18" charset="-78"/>
              </a:rPr>
              <a:t>Ansel Adams’ </a:t>
            </a:r>
          </a:p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ndalus" pitchFamily="18" charset="-78"/>
                <a:ea typeface="Tahoma" pitchFamily="34" charset="0"/>
                <a:cs typeface="Andalus" pitchFamily="18" charset="-78"/>
              </a:rPr>
              <a:t>Photographs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Andalus" pitchFamily="18" charset="-78"/>
              <a:ea typeface="Tahoma" pitchFamily="34" charset="0"/>
              <a:cs typeface="Andalus" pitchFamily="18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7622" y="40386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ndalus" pitchFamily="18" charset="-78"/>
                <a:ea typeface="Tahoma" pitchFamily="34" charset="0"/>
                <a:cs typeface="Andalus" pitchFamily="18" charset="-78"/>
              </a:rPr>
              <a:t>CSCI-548 Project Presentation</a:t>
            </a:r>
          </a:p>
          <a:p>
            <a:pPr algn="ctr"/>
            <a:r>
              <a:rPr lang="en-US" dirty="0" smtClean="0">
                <a:latin typeface="Andalus" pitchFamily="18" charset="-78"/>
                <a:ea typeface="Tahoma" pitchFamily="34" charset="0"/>
                <a:cs typeface="Andalus" pitchFamily="18" charset="-78"/>
              </a:rPr>
              <a:t>Pulkit Maheshwari</a:t>
            </a:r>
          </a:p>
          <a:p>
            <a:pPr algn="ctr"/>
            <a:r>
              <a:rPr lang="en-US" dirty="0" smtClean="0">
                <a:latin typeface="Andalus" pitchFamily="18" charset="-78"/>
                <a:ea typeface="Tahoma" pitchFamily="34" charset="0"/>
                <a:cs typeface="Andalus" pitchFamily="18" charset="-78"/>
              </a:rPr>
              <a:t>Amritaansh Verma</a:t>
            </a:r>
            <a:endParaRPr lang="en-US" dirty="0">
              <a:latin typeface="Andalus" pitchFamily="18" charset="-78"/>
              <a:ea typeface="Tahoma" pitchFamily="34" charset="0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144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smtClean="0"/>
              <a:t>Extracting location keywords using Open-Calais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3" y="1105437"/>
            <a:ext cx="7903535" cy="112026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720" y="2728285"/>
            <a:ext cx="1905000" cy="80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>
            <a:off x="4189220" y="2263267"/>
            <a:ext cx="154781" cy="40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4150523" y="3531289"/>
            <a:ext cx="232173" cy="431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943974"/>
            <a:ext cx="3276600" cy="1924867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86" y="3997817"/>
            <a:ext cx="8357719" cy="946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4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Geocoding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8348382" cy="152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971800"/>
            <a:ext cx="3674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Location entities returned by open-</a:t>
            </a:r>
            <a:r>
              <a:rPr lang="en-US" dirty="0" err="1" smtClean="0"/>
              <a:t>calais</a:t>
            </a:r>
            <a:r>
              <a:rPr lang="en-US" dirty="0" smtClean="0"/>
              <a:t> web service are concatenated and sent to Google Maps Geocoding API to retrieve coordinates for each photo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59476"/>
            <a:ext cx="16192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urved Right Arrow 4"/>
          <p:cNvSpPr/>
          <p:nvPr/>
        </p:nvSpPr>
        <p:spPr>
          <a:xfrm rot="19561160">
            <a:off x="227526" y="1999158"/>
            <a:ext cx="806346" cy="19284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24200" y="1782007"/>
            <a:ext cx="3886200" cy="156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2" y="4648200"/>
            <a:ext cx="7195038" cy="1905000"/>
          </a:xfrm>
          <a:prstGeom prst="rect">
            <a:avLst/>
          </a:prstGeom>
        </p:spPr>
      </p:pic>
      <p:sp>
        <p:nvSpPr>
          <p:cNvPr id="8" name="Curved Down Arrow 7"/>
          <p:cNvSpPr/>
          <p:nvPr/>
        </p:nvSpPr>
        <p:spPr>
          <a:xfrm rot="2153531">
            <a:off x="2926528" y="3321786"/>
            <a:ext cx="1469096" cy="8495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927" y="5486400"/>
            <a:ext cx="3353873" cy="685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66" y="152400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Geotagging each photo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2133600"/>
            <a:ext cx="8393537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1905000"/>
            <a:ext cx="8915400" cy="15240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3581400"/>
            <a:ext cx="4425366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44462" y="960758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Original data</a:t>
            </a:r>
            <a:endParaRPr lang="en-US" sz="2000" dirty="0"/>
          </a:p>
        </p:txBody>
      </p:sp>
      <p:sp>
        <p:nvSpPr>
          <p:cNvPr id="10" name="Down Arrow 9"/>
          <p:cNvSpPr/>
          <p:nvPr/>
        </p:nvSpPr>
        <p:spPr>
          <a:xfrm>
            <a:off x="4533900" y="1427841"/>
            <a:ext cx="342900" cy="477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86000" y="631293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Geo-location data for each photo</a:t>
            </a:r>
          </a:p>
        </p:txBody>
      </p:sp>
      <p:sp>
        <p:nvSpPr>
          <p:cNvPr id="12" name="Up Arrow 11"/>
          <p:cNvSpPr/>
          <p:nvPr/>
        </p:nvSpPr>
        <p:spPr>
          <a:xfrm>
            <a:off x="3962400" y="5562600"/>
            <a:ext cx="381000" cy="750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we achieved!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249"/>
            <a:ext cx="9144000" cy="42595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8674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http://www.pulkitmaheshwari.com/csci548.html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8788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Geotagged Photos Visualized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6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9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Information on each Pin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8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Information on each Pin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" y="1219200"/>
            <a:ext cx="9116698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9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070" y="153764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6" y="685800"/>
            <a:ext cx="8332787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4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Statistics</a:t>
            </a:r>
            <a:endParaRPr lang="en-US" sz="4000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546664774"/>
              </p:ext>
            </p:extLst>
          </p:nvPr>
        </p:nvGraphicFramePr>
        <p:xfrm>
          <a:off x="1371600" y="762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4191000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Records Linked using FRIL : </a:t>
            </a:r>
            <a:r>
              <a:rPr lang="en-US" b="1" dirty="0" smtClean="0"/>
              <a:t>425</a:t>
            </a:r>
            <a:r>
              <a:rPr lang="en-US" dirty="0" smtClean="0"/>
              <a:t> (Criteria : photo title)</a:t>
            </a:r>
          </a:p>
          <a:p>
            <a:pPr algn="ctr"/>
            <a:r>
              <a:rPr lang="en-US" dirty="0" smtClean="0"/>
              <a:t>After Linkage, total unique photo records : ~ </a:t>
            </a:r>
            <a:r>
              <a:rPr lang="en-US" b="1" dirty="0" smtClean="0"/>
              <a:t>3500</a:t>
            </a:r>
          </a:p>
          <a:p>
            <a:pPr algn="ctr"/>
            <a:r>
              <a:rPr lang="en-US" dirty="0" smtClean="0"/>
              <a:t>After Removing records missing critical information : ~ </a:t>
            </a:r>
            <a:r>
              <a:rPr lang="en-US" b="1" dirty="0" smtClean="0"/>
              <a:t>2800</a:t>
            </a:r>
          </a:p>
          <a:p>
            <a:pPr algn="ctr"/>
            <a:r>
              <a:rPr lang="en-US" dirty="0" smtClean="0"/>
              <a:t>Location entities returned by Open-Calais for : ~ </a:t>
            </a:r>
            <a:r>
              <a:rPr lang="en-US" b="1" dirty="0" smtClean="0"/>
              <a:t>2500</a:t>
            </a:r>
            <a:r>
              <a:rPr lang="en-US" dirty="0" smtClean="0"/>
              <a:t> photos</a:t>
            </a:r>
          </a:p>
          <a:p>
            <a:pPr algn="ctr"/>
            <a:r>
              <a:rPr lang="en-US" dirty="0" smtClean="0"/>
              <a:t>Photos plotted on timeline : ~ </a:t>
            </a:r>
            <a:r>
              <a:rPr lang="en-US" b="1" dirty="0" smtClean="0"/>
              <a:t>2000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39244" y="5991493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Photos successfully geocoded : ~ </a:t>
            </a:r>
            <a:r>
              <a:rPr lang="en-US" sz="2800" b="1" dirty="0"/>
              <a:t>2400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614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295400"/>
            <a:ext cx="784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Extending the project to cover other famous photographers and sources.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Disambiguating photos from various sources by using mathematical tools such as Fourier Transform.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Evaluating the correctness of the geocoded coordinates by manually geo-coding a subset of photos and comparing them with the API’s output.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742303"/>
            <a:ext cx="1504451" cy="1880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31571"/>
            <a:ext cx="1447800" cy="1880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21912"/>
            <a:ext cx="2313628" cy="19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67000" y="3200400"/>
            <a:ext cx="388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Geotagging Ansel Adams’ Photos</a:t>
            </a:r>
            <a:endParaRPr lang="en-US" sz="36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79726"/>
            <a:ext cx="4087674" cy="40876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Ansel Adams?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24400" y="1779726"/>
            <a:ext cx="3886200" cy="4346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Ansel Easton Adams was </a:t>
            </a:r>
            <a:r>
              <a:rPr lang="en-US" dirty="0" smtClean="0"/>
              <a:t>one of the most famous </a:t>
            </a:r>
            <a:r>
              <a:rPr lang="en-US" dirty="0"/>
              <a:t>American </a:t>
            </a:r>
            <a:r>
              <a:rPr lang="en-US" dirty="0" smtClean="0"/>
              <a:t>photographers.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He is rated as one of the best landscape photographers in the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9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143000"/>
          </a:xfrm>
        </p:spPr>
        <p:txBody>
          <a:bodyPr/>
          <a:lstStyle/>
          <a:p>
            <a:r>
              <a:rPr lang="en-US" dirty="0" smtClean="0"/>
              <a:t> Thank You!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776467"/>
            <a:ext cx="7848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References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/>
              <a:t>University of Arizona, Center for creative photography (ccp.uair.arizona.edu</a:t>
            </a:r>
            <a:r>
              <a:rPr lang="en-US" dirty="0" smtClean="0"/>
              <a:t>)</a:t>
            </a:r>
          </a:p>
          <a:p>
            <a:r>
              <a:rPr lang="en-US" dirty="0"/>
              <a:t>Official Government data </a:t>
            </a:r>
            <a:r>
              <a:rPr lang="en-US" dirty="0" smtClean="0"/>
              <a:t>(www.archives.gov/research/ansel-adams) </a:t>
            </a:r>
          </a:p>
          <a:p>
            <a:r>
              <a:rPr lang="en-US" dirty="0"/>
              <a:t>Library of Congress </a:t>
            </a:r>
            <a:r>
              <a:rPr lang="en-US" dirty="0" smtClean="0"/>
              <a:t> (www.loc.gov)</a:t>
            </a:r>
          </a:p>
          <a:p>
            <a:endParaRPr lang="en-US" dirty="0"/>
          </a:p>
          <a:p>
            <a:pPr algn="ctr"/>
            <a:r>
              <a:rPr lang="en-US" b="1" dirty="0" smtClean="0"/>
              <a:t>Tools and Technologies Used :</a:t>
            </a:r>
          </a:p>
          <a:p>
            <a:endParaRPr lang="en-US" dirty="0"/>
          </a:p>
          <a:p>
            <a:r>
              <a:rPr lang="en-US" dirty="0" smtClean="0"/>
              <a:t>Scrapy – web scraping and crawling framework</a:t>
            </a:r>
          </a:p>
          <a:p>
            <a:r>
              <a:rPr lang="en-US" dirty="0" smtClean="0"/>
              <a:t>FRIL – record linkage tool</a:t>
            </a:r>
          </a:p>
          <a:p>
            <a:r>
              <a:rPr lang="en-US" dirty="0" smtClean="0"/>
              <a:t>Google Refine – cleaning the data</a:t>
            </a:r>
          </a:p>
          <a:p>
            <a:r>
              <a:rPr lang="en-US" dirty="0" smtClean="0"/>
              <a:t>Open-Calais Web Service API</a:t>
            </a:r>
          </a:p>
          <a:p>
            <a:r>
              <a:rPr lang="en-US" dirty="0" smtClean="0"/>
              <a:t>Google Geocoding API</a:t>
            </a:r>
          </a:p>
          <a:p>
            <a:r>
              <a:rPr lang="en-US" dirty="0" smtClean="0"/>
              <a:t>Eclipse IDE</a:t>
            </a:r>
          </a:p>
          <a:p>
            <a:r>
              <a:rPr lang="en-US" dirty="0" smtClean="0"/>
              <a:t>Google Maps API</a:t>
            </a:r>
          </a:p>
          <a:p>
            <a:r>
              <a:rPr lang="en-US" dirty="0" smtClean="0"/>
              <a:t>Timeline JS</a:t>
            </a:r>
          </a:p>
          <a:p>
            <a:r>
              <a:rPr lang="en-US" dirty="0" smtClean="0"/>
              <a:t>Twitter Bootstrap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5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156" y="27256"/>
            <a:ext cx="8229600" cy="1143000"/>
          </a:xfrm>
        </p:spPr>
        <p:txBody>
          <a:bodyPr/>
          <a:lstStyle/>
          <a:p>
            <a:r>
              <a:rPr lang="en-US" dirty="0" smtClean="0"/>
              <a:t>Why this topic?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0607">
            <a:off x="247282" y="3259416"/>
            <a:ext cx="1904374" cy="1339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282">
            <a:off x="864688" y="1886189"/>
            <a:ext cx="1580752" cy="1243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34" y="5402836"/>
            <a:ext cx="1776666" cy="1337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12" y="5262482"/>
            <a:ext cx="1927177" cy="14509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88">
            <a:off x="575589" y="4907109"/>
            <a:ext cx="1870244" cy="146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461">
            <a:off x="6610682" y="1663302"/>
            <a:ext cx="2046519" cy="14795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12" y="1151714"/>
            <a:ext cx="1751765" cy="12513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20">
            <a:off x="4631043" y="1218732"/>
            <a:ext cx="1845750" cy="1266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497" y="4887983"/>
            <a:ext cx="1766888" cy="13234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43200" y="2895599"/>
            <a:ext cx="464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Photos are not geotagged.</a:t>
            </a:r>
          </a:p>
          <a:p>
            <a:endParaRPr lang="en-US" sz="2000" dirty="0" smtClean="0"/>
          </a:p>
          <a:p>
            <a:r>
              <a:rPr lang="en-US" sz="2000" dirty="0" smtClean="0"/>
              <a:t>No single coherent structured source.</a:t>
            </a:r>
          </a:p>
          <a:p>
            <a:r>
              <a:rPr lang="en-US" sz="2000" dirty="0" smtClean="0"/>
              <a:t> </a:t>
            </a:r>
          </a:p>
          <a:p>
            <a:r>
              <a:rPr lang="en-US" sz="2000" dirty="0" smtClean="0"/>
              <a:t>No way to visualize Ansel’s journey across the globe.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066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64" y="0"/>
            <a:ext cx="8229600" cy="868362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9383"/>
            <a:ext cx="5606380" cy="1995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982" y="2799666"/>
            <a:ext cx="6016018" cy="222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795"/>
            <a:ext cx="5366864" cy="2238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12192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Arizona, Center for creative photography (ccp.uair.arizona.edu)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54425" y="53854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National Archives http://www.archives.gov/research/ansel-adams/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44820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of </a:t>
            </a:r>
            <a:r>
              <a:rPr lang="en-US" dirty="0" smtClean="0"/>
              <a:t>Congress</a:t>
            </a:r>
            <a:r>
              <a:rPr lang="en-US" dirty="0"/>
              <a:t>, Ansel Adams' collection www.loc.gov</a:t>
            </a:r>
          </a:p>
        </p:txBody>
      </p:sp>
      <p:sp>
        <p:nvSpPr>
          <p:cNvPr id="12" name="Left Arrow 11"/>
          <p:cNvSpPr/>
          <p:nvPr/>
        </p:nvSpPr>
        <p:spPr>
          <a:xfrm>
            <a:off x="4974058" y="1450032"/>
            <a:ext cx="914400" cy="4616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2280072" y="3810000"/>
            <a:ext cx="765782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5029200" y="5416781"/>
            <a:ext cx="914400" cy="4616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2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07841" y="3526397"/>
            <a:ext cx="3720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Incoherent structure of sources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95400"/>
            <a:ext cx="3982417" cy="3000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4684869" cy="187009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664177"/>
            <a:ext cx="5164611" cy="1838135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  <p:sp>
        <p:nvSpPr>
          <p:cNvPr id="12" name="Left-Right-Up Arrow 11"/>
          <p:cNvSpPr/>
          <p:nvPr/>
        </p:nvSpPr>
        <p:spPr>
          <a:xfrm rot="5400000">
            <a:off x="3702917" y="3415620"/>
            <a:ext cx="1216152" cy="1052552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2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3" y="1371600"/>
            <a:ext cx="4191000" cy="457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3" y="1828800"/>
            <a:ext cx="4247444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9" y="2209800"/>
            <a:ext cx="6120882" cy="46021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8" y="4384465"/>
            <a:ext cx="8994829" cy="685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9" y="5104200"/>
            <a:ext cx="8694337" cy="69599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800196"/>
            <a:ext cx="5951137" cy="78870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5718768" y="715765"/>
            <a:ext cx="2590800" cy="916632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Messy Data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2737309" y="3124200"/>
            <a:ext cx="4267200" cy="1065292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No explicit location information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674109" y="762000"/>
            <a:ext cx="6248400" cy="3505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Scraping the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55412"/>
            <a:ext cx="2512309" cy="1219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55" y="2144869"/>
            <a:ext cx="2237939" cy="16860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16" y="1225802"/>
            <a:ext cx="2582304" cy="919067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9" y="5105400"/>
            <a:ext cx="8839200" cy="148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own Arrow 9"/>
          <p:cNvSpPr/>
          <p:nvPr/>
        </p:nvSpPr>
        <p:spPr>
          <a:xfrm>
            <a:off x="4798309" y="4267200"/>
            <a:ext cx="230891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29200" y="44196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SCRAPY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67600" y="3568021"/>
            <a:ext cx="16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python </a:t>
            </a:r>
            <a:r>
              <a:rPr lang="en-US" sz="1600" dirty="0" smtClean="0"/>
              <a:t>based </a:t>
            </a:r>
            <a:r>
              <a:rPr lang="en-US" sz="1600" dirty="0"/>
              <a:t>framework for crawling and scraping data off websites</a:t>
            </a:r>
          </a:p>
        </p:txBody>
      </p:sp>
    </p:spTree>
    <p:extLst>
      <p:ext uri="{BB962C8B-B14F-4D97-AF65-F5344CB8AC3E}">
        <p14:creationId xmlns:p14="http://schemas.microsoft.com/office/powerpoint/2010/main" val="27006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Record Linkage using FRIL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6" y="1295400"/>
            <a:ext cx="7629525" cy="3990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7236" y="5562600"/>
            <a:ext cx="7629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Linkage criteria is the TITLE of the photo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325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Cleaning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805934"/>
            <a:ext cx="693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The scraped data was cleaned using Google Refine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399"/>
            <a:ext cx="3099515" cy="335567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943600" y="2276202"/>
            <a:ext cx="2286000" cy="1295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4-digit year  Example : 1942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242515" y="2819400"/>
            <a:ext cx="170108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3686141"/>
            <a:ext cx="2962275" cy="301248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142999" y="4876800"/>
            <a:ext cx="3099515" cy="18218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Removed stray html tags, whitespaces and re-ordered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Example : Glacier Bay, Alaska, USA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4242514" y="5647118"/>
            <a:ext cx="1396284" cy="1887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4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383</Words>
  <Application>Microsoft Office PowerPoint</Application>
  <PresentationFormat>On-screen Show (4:3)</PresentationFormat>
  <Paragraphs>91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Who is Ansel Adams?</vt:lpstr>
      <vt:lpstr>Why this topic?</vt:lpstr>
      <vt:lpstr>Data Sources</vt:lpstr>
      <vt:lpstr>Challenges</vt:lpstr>
      <vt:lpstr>Challenges</vt:lpstr>
      <vt:lpstr>Scraping the data</vt:lpstr>
      <vt:lpstr>Record Linkage using FRIL</vt:lpstr>
      <vt:lpstr>Cleaning the Data</vt:lpstr>
      <vt:lpstr>Extracting location keywords using Open-Calais</vt:lpstr>
      <vt:lpstr>Geocoding</vt:lpstr>
      <vt:lpstr>Geotagging each photo</vt:lpstr>
      <vt:lpstr>What we achieved!</vt:lpstr>
      <vt:lpstr>Geotagged Photos Visualized</vt:lpstr>
      <vt:lpstr>Information on each Pin</vt:lpstr>
      <vt:lpstr>Information on each Pin</vt:lpstr>
      <vt:lpstr>Timeline</vt:lpstr>
      <vt:lpstr>Statistics</vt:lpstr>
      <vt:lpstr>Future Work</vt:lpstr>
      <vt:lpstr> 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Pulkit</dc:creator>
  <cp:lastModifiedBy>Pulkit</cp:lastModifiedBy>
  <cp:revision>29</cp:revision>
  <dcterms:created xsi:type="dcterms:W3CDTF">2013-11-24T20:54:54Z</dcterms:created>
  <dcterms:modified xsi:type="dcterms:W3CDTF">2013-11-25T02:20:19Z</dcterms:modified>
</cp:coreProperties>
</file>